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356" r:id="rId3"/>
    <p:sldId id="371" r:id="rId5"/>
    <p:sldId id="372" r:id="rId6"/>
    <p:sldId id="368" r:id="rId7"/>
    <p:sldId id="399" r:id="rId8"/>
    <p:sldId id="410" r:id="rId9"/>
    <p:sldId id="400" r:id="rId10"/>
    <p:sldId id="409" r:id="rId11"/>
    <p:sldId id="411" r:id="rId12"/>
    <p:sldId id="412" r:id="rId13"/>
    <p:sldId id="413" r:id="rId14"/>
    <p:sldId id="415" r:id="rId15"/>
    <p:sldId id="423" r:id="rId16"/>
    <p:sldId id="416" r:id="rId17"/>
    <p:sldId id="424" r:id="rId18"/>
    <p:sldId id="321" r:id="rId19"/>
    <p:sldId id="394" r:id="rId20"/>
    <p:sldId id="320" r:id="rId21"/>
    <p:sldId id="395" r:id="rId22"/>
    <p:sldId id="318" r:id="rId23"/>
  </p:sldIdLst>
  <p:sldSz cx="9144000" cy="5143500" type="screen16x9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69" d="100"/>
          <a:sy n="169" d="100"/>
        </p:scale>
        <p:origin x="150" y="186"/>
      </p:cViewPr>
      <p:guideLst>
        <p:guide orient="horz" pos="169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301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6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9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3.xml"/><Relationship Id="rId5" Type="http://schemas.openxmlformats.org/officeDocument/2006/relationships/image" Target="../media/image5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4.xml"/><Relationship Id="rId3" Type="http://schemas.openxmlformats.org/officeDocument/2006/relationships/tags" Target="../tags/tag5.xml"/><Relationship Id="rId2" Type="http://schemas.openxmlformats.org/officeDocument/2006/relationships/image" Target="../media/image3.png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6.xml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8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hyperlink" Target="https://developer.android.com/studio/index.html?hl=zh-cn" TargetMode="Externa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hyperlink" Target="https://flutter.dev/docs/development/tools/sdk/releases?tab=macos" TargetMode="Externa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Flutter</a:t>
            </a:r>
            <a:endParaRPr lang="en-US" altLang="zh-CN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3" name="TextBox 7"/>
          <p:cNvSpPr>
            <a:spLocks noChangeArrowheads="1"/>
          </p:cNvSpPr>
          <p:nvPr/>
        </p:nvSpPr>
        <p:spPr bwMode="auto">
          <a:xfrm>
            <a:off x="2366010" y="2910205"/>
            <a:ext cx="4952365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初步了解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特性，快速掌握开发技巧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2588685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开发入门实践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2" grpId="0"/>
      <p:bldP spid="13" grpId="0" bldLvl="0" animBg="1"/>
      <p:bldP spid="14" grpId="0" bldLvl="0" animBg="1"/>
      <p:bldP spid="14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92835"/>
            <a:ext cx="7297420" cy="4237355"/>
          </a:xfrm>
          <a:prstGeom prst="rect">
            <a:avLst/>
          </a:prstGeom>
          <a:solidFill>
            <a:schemeClr val="bg1"/>
          </a:solidFill>
        </p:spPr>
        <p:txBody>
          <a:bodyPr wrap="square" lIns="179705" tIns="179705" rIns="179705" bIns="17970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相对于 iOS 工具链的设置，Android 工具链配置就简单多了，这是因为 Google 官方已经在 Android Studio 中提供了 Flutter 和 Dart 这两个插件。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因此，我们可以通过这两个工程插件，进行 Flutter 项目的管理以及开发调试。又因为 Flutter 插件本身依赖于 Dart 插件，所以我们只安装 Flutter 插件就可以了。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启动 Android Studio，打开菜单项 Preferences &gt; Plugins，搜索 Flutter 插件并点击 install 进行安装。安装完毕后重启 Android Studio，Flutter 插件就生效了。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 Android Studio 本身是基于 IDEA 开发的，因此 IDEA 的环境配置与 Android Studio 并无不同，这里就不再赘述了。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至此，Android 的工具链配置也完成了。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227330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工具链配置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51560"/>
            <a:ext cx="7297420" cy="3966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 Android Studio 打开 hello_world 工程（Open an existing Android Studio Project），然后定位到工具栏。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Target selector 中，我们可以选择一个运行该应用的设备。如果没有列出可用设备，你可以采用下面的两种方式：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参考我在前面讲到的方法，也就是打开 AVD Manager 并创建一台 Android 模拟器；或是通过 open -a Simulator 命令，在不同的 iOS 模拟器之间进行切换。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直接插入 Android 或 iOS 真机。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在工具栏中点击 Run 图标，稍等 10 秒钟左右，就可以在模拟器或真机上看到启动的应用程序了。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633730"/>
            <a:ext cx="19742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运行 Flutter 项目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66800"/>
            <a:ext cx="7297420" cy="65512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 Flutter 开发测试，如果每次修改代码都需要重新编译加载的话，那需要等待少则数十秒多则几分钟的时间才能查看样式效果，无疑是非常低效的。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正是因为 Flutter 在开发阶段使用了 JIT 编译模式，使得通过热重载（Hot Reload）这样的技术去进一步提升调试效率成为可能。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简单来说，热重载就是在无需重新编译代码、重启应用程序、丢失程序执行状态的情况下，就能实时加载修改后的代码，查看改动效果。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 hello_world 示例而言，为了体验热重载，我们还需要对代码做一些改造，将其根节点修改为 StatelessWidget：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'package:flutter/widgets.dart';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 MyAPP extends StatelessWidget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Widget build(BuildContext context) {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return const Center(child: Text('Hello World', textDirection: TextDirection.ltr));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main() =&gt; runApp(new MyAPP());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点击 Run 图标，然后试着修改一下代码，保存后仅需几百毫秒就可以看到最新的显示效果。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1021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热重载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994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1395" y="1064895"/>
            <a:ext cx="1553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新建标准模板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9985" y="1575435"/>
            <a:ext cx="6843395" cy="276606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前面已经通过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 Flutter 开发环境，并且通过自带的 hello_world 示例，和你演示了 Flutter 项目是如何运行在 Android 和 iOS 模拟器以及真机上的。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那么接下来，我会通过 Android Studio 创建的 Flutter 应用模板，带大家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去了解 Flutter 的项目结构，分析 Flutter 工程与原生 Android 和 iOS 工程有哪些联系，体验一个有着基本功能的 Flutter 应用是如何运转的，从而加深你对构建 Flutter 应用的关键概念和技术的理解。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首先，我们打开 Android Studio，创建一个 Flutter 工程应用 flutter_app。Flutter 会根据自带的应用模板，自动生成一个简单的计数器示例应用 Demo。然后看看运行效果。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70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0765" y="1201420"/>
            <a:ext cx="6813550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在体会了示例工程的运行效果之后，我们再来看看 Flutter 工程目录结构。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e7ecbd5c21895e396c14154b2f226dfc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82395" y="1874520"/>
            <a:ext cx="6130290" cy="2212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可以看到，除了 Flutter 本身的代码、资源、依赖和配置之外，Flutter 工程还包含了 Android 和 iOS 的工程目录。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这也不难理解，因为 Flutter 虽然是跨平台开发方案，但却需要一个容器最终运行到 Android 和 iOS 平台上，所以 Flutter 工程实际上就是一个同时内嵌了 Android 和 iOS 原生子工程的父工程：我们在 lib 目录下进行 Flutter 代码的开发，而某些特殊场景下的原生功能，则在对应的 Android 和 iOS 工程中提供相应的代码实现，供对应的 Flutter 代码引用。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会将相关的依赖和构建产物注入这两个子工程，最终集成到各自的项目中。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而我们开发的 Flutter 代码，最终则会以原生工程的形式运行。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375756" y="2227788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Dart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语言基础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Promise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3" name="图片 2" descr="promise图解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660" y="692785"/>
            <a:ext cx="5873750" cy="4165600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625379" y="202565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482436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99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并发对象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8099" y="4394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2" name="图片 1" descr="并发图解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340" y="409575"/>
            <a:ext cx="5182235" cy="4607560"/>
          </a:xfrm>
          <a:prstGeom prst="rect">
            <a:avLst/>
          </a:prstGeom>
        </p:spPr>
      </p:pic>
      <p:grpSp>
        <p:nvGrpSpPr>
          <p:cNvPr id="5" name="Group 10"/>
          <p:cNvGrpSpPr/>
          <p:nvPr/>
        </p:nvGrpSpPr>
        <p:grpSpPr>
          <a:xfrm>
            <a:off x="828579" y="2020578"/>
            <a:ext cx="2108233" cy="2628515"/>
            <a:chOff x="763805" y="1583131"/>
            <a:chExt cx="2318591" cy="2890803"/>
          </a:xfrm>
          <a:solidFill>
            <a:schemeClr val="accent1"/>
          </a:solidFill>
        </p:grpSpPr>
        <p:sp>
          <p:nvSpPr>
            <p:cNvPr id="44" name="Rectangle 11"/>
            <p:cNvSpPr/>
            <p:nvPr/>
          </p:nvSpPr>
          <p:spPr>
            <a:xfrm rot="19738725" flipV="1">
              <a:off x="2188157" y="1976141"/>
              <a:ext cx="894239" cy="545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45" name="Group 12"/>
            <p:cNvGrpSpPr/>
            <p:nvPr/>
          </p:nvGrpSpPr>
          <p:grpSpPr>
            <a:xfrm>
              <a:off x="763805" y="1583131"/>
              <a:ext cx="1541131" cy="2890803"/>
              <a:chOff x="1482726" y="1941513"/>
              <a:chExt cx="1290638" cy="2420937"/>
            </a:xfrm>
            <a:grpFill/>
          </p:grpSpPr>
          <p:sp>
            <p:nvSpPr>
              <p:cNvPr id="46" name="Freeform: Shape 13"/>
              <p:cNvSpPr/>
              <p:nvPr/>
            </p:nvSpPr>
            <p:spPr bwMode="auto">
              <a:xfrm>
                <a:off x="1482726" y="2428875"/>
                <a:ext cx="1290638" cy="1933575"/>
              </a:xfrm>
              <a:custGeom>
                <a:avLst/>
                <a:gdLst/>
                <a:ahLst/>
                <a:cxnLst>
                  <a:cxn ang="0">
                    <a:pos x="490" y="13"/>
                  </a:cxn>
                  <a:cxn ang="0">
                    <a:pos x="442" y="12"/>
                  </a:cxn>
                  <a:cxn ang="0">
                    <a:pos x="269" y="31"/>
                  </a:cxn>
                  <a:cxn ang="0">
                    <a:pos x="224" y="11"/>
                  </a:cxn>
                  <a:cxn ang="0">
                    <a:pos x="224" y="11"/>
                  </a:cxn>
                  <a:cxn ang="0">
                    <a:pos x="200" y="36"/>
                  </a:cxn>
                  <a:cxn ang="0">
                    <a:pos x="176" y="11"/>
                  </a:cxn>
                  <a:cxn ang="0">
                    <a:pos x="135" y="30"/>
                  </a:cxn>
                  <a:cxn ang="0">
                    <a:pos x="15" y="333"/>
                  </a:cxn>
                  <a:cxn ang="0">
                    <a:pos x="53" y="368"/>
                  </a:cxn>
                  <a:cxn ang="0">
                    <a:pos x="56" y="368"/>
                  </a:cxn>
                  <a:cxn ang="0">
                    <a:pos x="91" y="327"/>
                  </a:cxn>
                  <a:cxn ang="0">
                    <a:pos x="99" y="192"/>
                  </a:cxn>
                  <a:cxn ang="0">
                    <a:pos x="99" y="315"/>
                  </a:cxn>
                  <a:cxn ang="0">
                    <a:pos x="100" y="352"/>
                  </a:cxn>
                  <a:cxn ang="0">
                    <a:pos x="80" y="713"/>
                  </a:cxn>
                  <a:cxn ang="0">
                    <a:pos x="122" y="762"/>
                  </a:cxn>
                  <a:cxn ang="0">
                    <a:pos x="126" y="762"/>
                  </a:cxn>
                  <a:cxn ang="0">
                    <a:pos x="171" y="720"/>
                  </a:cxn>
                  <a:cxn ang="0">
                    <a:pos x="193" y="402"/>
                  </a:cxn>
                  <a:cxn ang="0">
                    <a:pos x="200" y="402"/>
                  </a:cxn>
                  <a:cxn ang="0">
                    <a:pos x="208" y="402"/>
                  </a:cxn>
                  <a:cxn ang="0">
                    <a:pos x="238" y="721"/>
                  </a:cxn>
                  <a:cxn ang="0">
                    <a:pos x="283" y="762"/>
                  </a:cxn>
                  <a:cxn ang="0">
                    <a:pos x="287" y="762"/>
                  </a:cxn>
                  <a:cxn ang="0">
                    <a:pos x="328" y="713"/>
                  </a:cxn>
                  <a:cxn ang="0">
                    <a:pos x="303" y="350"/>
                  </a:cxn>
                  <a:cxn ang="0">
                    <a:pos x="301" y="315"/>
                  </a:cxn>
                  <a:cxn ang="0">
                    <a:pos x="301" y="133"/>
                  </a:cxn>
                  <a:cxn ang="0">
                    <a:pos x="342" y="138"/>
                  </a:cxn>
                  <a:cxn ang="0">
                    <a:pos x="488" y="73"/>
                  </a:cxn>
                  <a:cxn ang="0">
                    <a:pos x="500" y="26"/>
                  </a:cxn>
                </a:cxnLst>
                <a:rect l="0" t="0" r="r" b="b"/>
                <a:pathLst>
                  <a:path w="507" h="762">
                    <a:moveTo>
                      <a:pt x="490" y="13"/>
                    </a:moveTo>
                    <a:cubicBezTo>
                      <a:pt x="477" y="1"/>
                      <a:pt x="456" y="0"/>
                      <a:pt x="442" y="12"/>
                    </a:cubicBezTo>
                    <a:cubicBezTo>
                      <a:pt x="369" y="67"/>
                      <a:pt x="343" y="79"/>
                      <a:pt x="269" y="31"/>
                    </a:cubicBezTo>
                    <a:cubicBezTo>
                      <a:pt x="263" y="27"/>
                      <a:pt x="237" y="14"/>
                      <a:pt x="224" y="11"/>
                    </a:cubicBezTo>
                    <a:cubicBezTo>
                      <a:pt x="224" y="11"/>
                      <a:pt x="224" y="11"/>
                      <a:pt x="224" y="11"/>
                    </a:cubicBezTo>
                    <a:cubicBezTo>
                      <a:pt x="200" y="36"/>
                      <a:pt x="200" y="36"/>
                      <a:pt x="200" y="36"/>
                    </a:cubicBezTo>
                    <a:cubicBezTo>
                      <a:pt x="176" y="11"/>
                      <a:pt x="176" y="11"/>
                      <a:pt x="176" y="11"/>
                    </a:cubicBezTo>
                    <a:cubicBezTo>
                      <a:pt x="164" y="14"/>
                      <a:pt x="137" y="28"/>
                      <a:pt x="135" y="30"/>
                    </a:cubicBezTo>
                    <a:cubicBezTo>
                      <a:pt x="64" y="73"/>
                      <a:pt x="0" y="140"/>
                      <a:pt x="15" y="333"/>
                    </a:cubicBezTo>
                    <a:cubicBezTo>
                      <a:pt x="17" y="353"/>
                      <a:pt x="33" y="368"/>
                      <a:pt x="53" y="368"/>
                    </a:cubicBezTo>
                    <a:cubicBezTo>
                      <a:pt x="54" y="368"/>
                      <a:pt x="55" y="368"/>
                      <a:pt x="56" y="368"/>
                    </a:cubicBezTo>
                    <a:cubicBezTo>
                      <a:pt x="77" y="367"/>
                      <a:pt x="93" y="348"/>
                      <a:pt x="91" y="327"/>
                    </a:cubicBezTo>
                    <a:cubicBezTo>
                      <a:pt x="87" y="267"/>
                      <a:pt x="90" y="224"/>
                      <a:pt x="99" y="192"/>
                    </a:cubicBezTo>
                    <a:cubicBezTo>
                      <a:pt x="99" y="315"/>
                      <a:pt x="99" y="315"/>
                      <a:pt x="99" y="315"/>
                    </a:cubicBezTo>
                    <a:cubicBezTo>
                      <a:pt x="99" y="328"/>
                      <a:pt x="99" y="319"/>
                      <a:pt x="100" y="352"/>
                    </a:cubicBezTo>
                    <a:cubicBezTo>
                      <a:pt x="80" y="713"/>
                      <a:pt x="80" y="713"/>
                      <a:pt x="80" y="713"/>
                    </a:cubicBezTo>
                    <a:cubicBezTo>
                      <a:pt x="79" y="738"/>
                      <a:pt x="97" y="760"/>
                      <a:pt x="122" y="762"/>
                    </a:cubicBezTo>
                    <a:cubicBezTo>
                      <a:pt x="123" y="762"/>
                      <a:pt x="125" y="762"/>
                      <a:pt x="126" y="762"/>
                    </a:cubicBezTo>
                    <a:cubicBezTo>
                      <a:pt x="149" y="762"/>
                      <a:pt x="169" y="744"/>
                      <a:pt x="171" y="720"/>
                    </a:cubicBezTo>
                    <a:cubicBezTo>
                      <a:pt x="193" y="402"/>
                      <a:pt x="193" y="402"/>
                      <a:pt x="193" y="402"/>
                    </a:cubicBezTo>
                    <a:cubicBezTo>
                      <a:pt x="195" y="402"/>
                      <a:pt x="199" y="402"/>
                      <a:pt x="200" y="402"/>
                    </a:cubicBezTo>
                    <a:cubicBezTo>
                      <a:pt x="204" y="402"/>
                      <a:pt x="205" y="402"/>
                      <a:pt x="208" y="402"/>
                    </a:cubicBezTo>
                    <a:cubicBezTo>
                      <a:pt x="238" y="721"/>
                      <a:pt x="238" y="721"/>
                      <a:pt x="238" y="721"/>
                    </a:cubicBezTo>
                    <a:cubicBezTo>
                      <a:pt x="240" y="744"/>
                      <a:pt x="259" y="762"/>
                      <a:pt x="283" y="762"/>
                    </a:cubicBezTo>
                    <a:cubicBezTo>
                      <a:pt x="284" y="762"/>
                      <a:pt x="285" y="762"/>
                      <a:pt x="287" y="762"/>
                    </a:cubicBezTo>
                    <a:cubicBezTo>
                      <a:pt x="312" y="760"/>
                      <a:pt x="330" y="738"/>
                      <a:pt x="328" y="713"/>
                    </a:cubicBezTo>
                    <a:cubicBezTo>
                      <a:pt x="328" y="713"/>
                      <a:pt x="303" y="351"/>
                      <a:pt x="303" y="350"/>
                    </a:cubicBezTo>
                    <a:cubicBezTo>
                      <a:pt x="301" y="315"/>
                      <a:pt x="301" y="325"/>
                      <a:pt x="301" y="315"/>
                    </a:cubicBezTo>
                    <a:cubicBezTo>
                      <a:pt x="301" y="133"/>
                      <a:pt x="301" y="133"/>
                      <a:pt x="301" y="133"/>
                    </a:cubicBezTo>
                    <a:cubicBezTo>
                      <a:pt x="315" y="136"/>
                      <a:pt x="329" y="138"/>
                      <a:pt x="342" y="138"/>
                    </a:cubicBezTo>
                    <a:cubicBezTo>
                      <a:pt x="395" y="138"/>
                      <a:pt x="441" y="108"/>
                      <a:pt x="488" y="73"/>
                    </a:cubicBezTo>
                    <a:cubicBezTo>
                      <a:pt x="503" y="62"/>
                      <a:pt x="507" y="42"/>
                      <a:pt x="500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Freeform: Shape 14"/>
              <p:cNvSpPr/>
              <p:nvPr/>
            </p:nvSpPr>
            <p:spPr bwMode="auto">
              <a:xfrm>
                <a:off x="1931988" y="2530475"/>
                <a:ext cx="122238" cy="484188"/>
              </a:xfrm>
              <a:custGeom>
                <a:avLst/>
                <a:gdLst/>
                <a:ahLst/>
                <a:cxnLst>
                  <a:cxn ang="0">
                    <a:pos x="40" y="305"/>
                  </a:cxn>
                  <a:cxn ang="0">
                    <a:pos x="38" y="305"/>
                  </a:cxn>
                  <a:cxn ang="0">
                    <a:pos x="0" y="254"/>
                  </a:cxn>
                  <a:cxn ang="0">
                    <a:pos x="38" y="0"/>
                  </a:cxn>
                  <a:cxn ang="0">
                    <a:pos x="40" y="0"/>
                  </a:cxn>
                  <a:cxn ang="0">
                    <a:pos x="77" y="254"/>
                  </a:cxn>
                  <a:cxn ang="0">
                    <a:pos x="40" y="305"/>
                  </a:cxn>
                </a:cxnLst>
                <a:rect l="0" t="0" r="r" b="b"/>
                <a:pathLst>
                  <a:path w="77" h="305">
                    <a:moveTo>
                      <a:pt x="40" y="305"/>
                    </a:moveTo>
                    <a:lnTo>
                      <a:pt x="38" y="305"/>
                    </a:lnTo>
                    <a:lnTo>
                      <a:pt x="0" y="254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77" y="254"/>
                    </a:lnTo>
                    <a:lnTo>
                      <a:pt x="40" y="30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Freeform: Shape 15"/>
              <p:cNvSpPr/>
              <p:nvPr/>
            </p:nvSpPr>
            <p:spPr bwMode="auto">
              <a:xfrm>
                <a:off x="1743076" y="1941513"/>
                <a:ext cx="501650" cy="501650"/>
              </a:xfrm>
              <a:custGeom>
                <a:avLst/>
                <a:gdLst/>
                <a:ahLst/>
                <a:cxnLst>
                  <a:cxn ang="0">
                    <a:pos x="197" y="99"/>
                  </a:cxn>
                  <a:cxn ang="0">
                    <a:pos x="98" y="198"/>
                  </a:cxn>
                  <a:cxn ang="0">
                    <a:pos x="0" y="99"/>
                  </a:cxn>
                  <a:cxn ang="0">
                    <a:pos x="98" y="0"/>
                  </a:cxn>
                  <a:cxn ang="0">
                    <a:pos x="197" y="99"/>
                  </a:cxn>
                  <a:cxn ang="0">
                    <a:pos x="197" y="99"/>
                  </a:cxn>
                  <a:cxn ang="0">
                    <a:pos x="197" y="99"/>
                  </a:cxn>
                </a:cxnLst>
                <a:rect l="0" t="0" r="r" b="b"/>
                <a:pathLst>
                  <a:path w="197" h="198">
                    <a:moveTo>
                      <a:pt x="197" y="99"/>
                    </a:moveTo>
                    <a:cubicBezTo>
                      <a:pt x="197" y="153"/>
                      <a:pt x="153" y="198"/>
                      <a:pt x="98" y="198"/>
                    </a:cubicBezTo>
                    <a:cubicBezTo>
                      <a:pt x="44" y="198"/>
                      <a:pt x="0" y="153"/>
                      <a:pt x="0" y="99"/>
                    </a:cubicBezTo>
                    <a:cubicBezTo>
                      <a:pt x="0" y="44"/>
                      <a:pt x="44" y="0"/>
                      <a:pt x="98" y="0"/>
                    </a:cubicBezTo>
                    <a:cubicBezTo>
                      <a:pt x="153" y="0"/>
                      <a:pt x="197" y="44"/>
                      <a:pt x="197" y="99"/>
                    </a:cubicBezTo>
                    <a:close/>
                    <a:moveTo>
                      <a:pt x="197" y="99"/>
                    </a:moveTo>
                    <a:cubicBezTo>
                      <a:pt x="197" y="99"/>
                      <a:pt x="197" y="99"/>
                      <a:pt x="197" y="9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Right Triangle 2"/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</a:p>
        </p:txBody>
      </p:sp>
      <p:sp>
        <p:nvSpPr>
          <p:cNvPr id="7" name="TextBox 5"/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8" name="TextBox 6"/>
          <p:cNvSpPr txBox="1"/>
          <p:nvPr/>
        </p:nvSpPr>
        <p:spPr>
          <a:xfrm>
            <a:off x="4253893" y="1653631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  <a:endParaRPr lang="en-US" altLang="zh-CN" sz="4000">
              <a:solidFill>
                <a:schemeClr val="accent1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4230449" y="2408833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  <a:endParaRPr lang="en-US" altLang="zh-CN" sz="4000">
              <a:solidFill>
                <a:schemeClr val="accent2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225039" y="3164034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  <a:endParaRPr lang="en-US" altLang="zh-CN" sz="4000">
              <a:solidFill>
                <a:schemeClr val="accent3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4231050" y="3919235"/>
            <a:ext cx="330860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endParaRPr lang="en-US" altLang="zh-CN" sz="4000"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grpSp>
        <p:nvGrpSpPr>
          <p:cNvPr id="12" name="Group 10"/>
          <p:cNvGrpSpPr/>
          <p:nvPr/>
        </p:nvGrpSpPr>
        <p:grpSpPr>
          <a:xfrm>
            <a:off x="3914775" y="1741805"/>
            <a:ext cx="3509645" cy="354330"/>
            <a:chOff x="3226708" y="785689"/>
            <a:chExt cx="4679700" cy="481952"/>
          </a:xfrm>
        </p:grpSpPr>
        <p:sp>
          <p:nvSpPr>
            <p:cNvPr id="22" name="TextBox 11"/>
            <p:cNvSpPr txBox="1"/>
            <p:nvPr/>
          </p:nvSpPr>
          <p:spPr>
            <a:xfrm>
              <a:off x="3226708" y="78568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pPr algn="ctr">
                <a:defRPr/>
              </a:pPr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  <a:sym typeface="+mn-ea"/>
                </a:rPr>
                <a:t>搭建Flutter工程环境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68461" y="2332460"/>
            <a:ext cx="5638931" cy="358486"/>
            <a:chOff x="4047127" y="530252"/>
            <a:chExt cx="7518574" cy="477981"/>
          </a:xfrm>
        </p:grpSpPr>
        <p:sp>
          <p:nvSpPr>
            <p:cNvPr id="20" name="TextBox 14"/>
            <p:cNvSpPr txBox="1"/>
            <p:nvPr/>
          </p:nvSpPr>
          <p:spPr>
            <a:xfrm>
              <a:off x="4047127" y="530252"/>
              <a:ext cx="4332481" cy="477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0000"/>
            </a:bodyPr>
            <a:lstStyle/>
            <a:p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Dart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语言基础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21" name="TextBox 15"/>
            <p:cNvSpPr txBox="1"/>
            <p:nvPr/>
          </p:nvSpPr>
          <p:spPr>
            <a:xfrm>
              <a:off x="7603127" y="60860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Group 16"/>
          <p:cNvGrpSpPr/>
          <p:nvPr/>
        </p:nvGrpSpPr>
        <p:grpSpPr>
          <a:xfrm>
            <a:off x="4562111" y="2691132"/>
            <a:ext cx="4372741" cy="887095"/>
            <a:chOff x="4038661" y="1546"/>
            <a:chExt cx="5830320" cy="1182794"/>
          </a:xfrm>
        </p:grpSpPr>
        <p:sp>
          <p:nvSpPr>
            <p:cNvPr id="18" name="TextBox 17"/>
            <p:cNvSpPr txBox="1"/>
            <p:nvPr/>
          </p:nvSpPr>
          <p:spPr>
            <a:xfrm>
              <a:off x="4038661" y="941476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Flutter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基础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  <a:sym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906407" y="154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sp>
        <p:nvSpPr>
          <p:cNvPr id="17" name="TextBox 21"/>
          <p:cNvSpPr txBox="1"/>
          <p:nvPr/>
        </p:nvSpPr>
        <p:spPr>
          <a:xfrm>
            <a:off x="6631940" y="4155440"/>
            <a:ext cx="2971800" cy="240030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/>
          </a:bodyPr>
          <a:lstStyle/>
          <a:p>
            <a:pPr algn="l">
              <a:lnSpc>
                <a:spcPct val="120000"/>
              </a:lnSpc>
            </a:pPr>
            <a:endParaRPr lang="zh-CN" altLang="en-US" sz="1050">
              <a:solidFill>
                <a:schemeClr val="dk1">
                  <a:lumMod val="10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2918309" y="2873205"/>
            <a:ext cx="4534011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7"/>
          <p:cNvSpPr>
            <a:spLocks noChangeArrowheads="1"/>
          </p:cNvSpPr>
          <p:nvPr/>
        </p:nvSpPr>
        <p:spPr bwMode="auto">
          <a:xfrm>
            <a:off x="2664410" y="2196097"/>
            <a:ext cx="5041807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完结！撒花！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9" grpId="0" bldLvl="0" animBg="1"/>
      <p:bldP spid="9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/>
          <p:cNvSpPr>
            <a:spLocks noChangeArrowheads="1"/>
          </p:cNvSpPr>
          <p:nvPr/>
        </p:nvSpPr>
        <p:spPr bwMode="auto">
          <a:xfrm>
            <a:off x="2094230" y="2233295"/>
            <a:ext cx="4955540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>
                <a:solidFill>
                  <a:schemeClr val="accent1">
                    <a:lumMod val="100000"/>
                  </a:schemeClr>
                </a:solidFill>
                <a:sym typeface="+mn-ea"/>
              </a:rPr>
              <a:t>搭建Flutter工程环境</a:t>
            </a:r>
            <a:endParaRPr lang="zh-CN" altLang="en-US" sz="4400" b="1" dirty="0">
              <a:solidFill>
                <a:schemeClr val="accent1">
                  <a:lumMod val="100000"/>
                </a:schemeClr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ldLvl="0" animBg="1"/>
      <p:bldP spid="6" grpId="1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8825" y="729615"/>
            <a:ext cx="23475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 Android Studio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5535" y="1300480"/>
            <a:ext cx="7124700" cy="221170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Studio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是基于 IntelliJ IDEA 的、Google 官方的 Android 应用集成开发环境 (IDE)。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我们在[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]上找到最新版（截止至本文定稿，最新版为 3.4），下载后启动安装文件，剩下的就是按照系统提示进行 SDK 的安装和工程配置工作了。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AVD Manager，点击“Create Virtual Device”按钮创建一台 Nexus 6P 模拟器，至此 Android Studio 的安装配置工作就完成了。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807720"/>
            <a:ext cx="1485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安装 Xcode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02665" y="1373505"/>
            <a:ext cx="7305675" cy="304292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Xcode 是苹果公司官方的 iOS 和 macOS 应用集成开发环境 (IDE)。它的安装方式非常简单，直接在 macOS 系统的 App Store 搜索 Xcode，然后安装即可。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安装完成后，我们会在 Launchpad 看到 Xcode 图标，打开它，按照提示接受 Xcode 许可协议，以及安装配置组件就可以了。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Terminal，输入命令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-a Simulator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打开 iOS 模拟器，检查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Hardware&gt;Device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菜单项中的设置，并试着在不同的模拟器之间做切换。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至此，Xcode 的安装配置工作也就顺利完成了。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54405" y="1197610"/>
            <a:ext cx="17970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SDK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650365"/>
            <a:ext cx="6901815" cy="442785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我们再先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Flutter 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，选择并下载最新的稳定版。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然后，把下载的压缩包解压到你想安装的目录，比如~/Documents 或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为了可以在命令行中执行 flutter 命令，我们同样需要配置环境变量。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 macOS 与 Linux 系统，我们编辑~/.bash_profile 文件，把以下代码添加至文件最后，将 flutter 命令的执行路径追加到环境变量 PATH 中：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PATH=~/Documents/flutter/bin:$PATH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系统，我们在当前用户变量下 Path，以 ; 为分隔符，在其后追加 flutter 命令行的全路径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:\flutter\bin，重启电脑即可完成配置。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到这里，我们就完成了 Flutter SDK 的安装。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6445" y="720090"/>
            <a:ext cx="15074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717550"/>
            <a:ext cx="15074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4720" y="1211580"/>
            <a:ext cx="16294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包环境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3780" y="1675765"/>
            <a:ext cx="6901815" cy="415099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源站在国内可能不太稳定，因此谷歌中国开发者社区（GDG）专门搭建了临时镜像，使得我们的 Flutter 命令行工具可以到该镜像站点下载所需资源。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接下来，我们需要配置镜像站点的环境变量。对于 macOS 和 Linux 系统来说，我们通过文本编辑器，打开~/.bash_profile 文件，在文件最后添加以下代码，来配置镜像站点的环境变量：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PUB_HOSTED_URL=https://pub.flutter-io.cn 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export FLUTTER_STORAGE_BASE_URL=https://storage.flutter-io.cn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系统来说，我们右键点击计算机图标，依次选择属性–&gt; 高级系统设置–&gt; 高级–&gt; 环境变量，新建用户变量 PUB_HOSTED_URL，其值为https://pub.flutter-io.cn；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随后新建 FLUTTER_STORAGE_BASE_URL，其值为https://storage.flutter-io.cn，重启电脑即可完成配置。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4090" y="969645"/>
            <a:ext cx="1426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4.1 Xcode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依赖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329055"/>
            <a:ext cx="7297420" cy="55359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现在，我们已经可以在 iOS 模拟器上开发调试 Flutter 应用了。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但要将 Flutter 应用部署到真实的 iOS 设备上，我们还需要安装一些额外的连接控制命令工具（就像通过电脑的 iTunes 给手机安装应用一样），并申请一个 iOS 开发者账号进行 Xcode 签名配置。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依据提示，我们首先安装 libimobiledevice 和 ideviceinstaller 这两项依赖：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update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link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libimobiledevice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ideviceinstaller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其中，usbmuxd 是一个与 iOS 设备建立多路通信连接的 socket 守护进程，通过它，可以将 USB 通信抽象为 TCP 通信；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libimobiledevice 是一个与 iOS 设备进行通信的跨平台协议库；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 ideviceinstaller 则是一个使用它们在 iOS 设备上管理 App 的工具。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579755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99490" y="1099185"/>
            <a:ext cx="17818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4.2 Xcode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签名配置</a:t>
            </a:r>
            <a:endParaRPr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549400"/>
            <a:ext cx="7297420" cy="470471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打开 hello_world 项目中的 ios/Runner.xcworkspace，在 Xcode 中，选择导航面板左侧最上方的 Runner 项目。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General &gt; Signing &gt; Team 中，我们需要配置一下开发团队，也就是用你的 Apple ID 登录 Xcode。当配置完成时，Xcode 会自动创建并下载开发证书。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任意 Apple ID 都支持开发和测试，但如果想将应用发布到 App Store，则必须加入 Apple 开发者计划。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开发者计划的详细信息，你可以通过苹果官方的compare memberships了解，这里我就不再展开了。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最后，当我们第一次连接真机设备进行开发时，Xcode 会在你的帐户中自动注册这个设备，随后自动创建和下载配置文件。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我们只需要在真机设备上，按照手机提示，信任你的 Mac 和开发证书就可以了。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至此，我们就可以在 iOS 真机上开发调试 Flutter 项目了。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7560" y="664210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.xml><?xml version="1.0" encoding="utf-8"?>
<p:tagLst xmlns:p="http://schemas.openxmlformats.org/presentationml/2006/main">
  <p:tag name="KSO_WM_UNIT_PLACING_PICTURE_USER_VIEWPORT" val="{&quot;height&quot;:3740,&quot;width&quot;:10360}"/>
</p:tagLst>
</file>

<file path=ppt/tags/tag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.xml><?xml version="1.0" encoding="utf-8"?>
<p:tagLst xmlns:p="http://schemas.openxmlformats.org/presentationml/2006/main">
  <p:tag name="ISPRING_PRESENTATION_TITLE" val="简约风格工作总结汇报PPT模板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4766</Words>
  <Application>WPS 演示</Application>
  <PresentationFormat>全屏显示(16:9)</PresentationFormat>
  <Paragraphs>238</Paragraphs>
  <Slides>20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Agency FB</vt:lpstr>
      <vt:lpstr>Impact</vt:lpstr>
      <vt:lpstr>U.S. 101</vt:lpstr>
      <vt:lpstr>Segoe Print</vt:lpstr>
      <vt:lpstr>Roboto</vt:lpstr>
      <vt:lpstr>Open Sans Light</vt:lpstr>
      <vt:lpstr>Arial Unicode MS</vt:lpstr>
      <vt:lpstr>Calibri</vt:lpstr>
      <vt:lpstr>Yu Gothic UI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/>
  <cp:keywords>熊猫办公</cp:keywords>
  <dc:subject>熊猫办公</dc:subject>
  <cp:category>办公</cp:category>
  <cp:lastModifiedBy>Andy-Super</cp:lastModifiedBy>
  <cp:revision>36</cp:revision>
  <dcterms:created xsi:type="dcterms:W3CDTF">2015-12-11T17:46:00Z</dcterms:created>
  <dcterms:modified xsi:type="dcterms:W3CDTF">2021-04-12T16:31:37Z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